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3460750" cx="4610100"/>
  <p:notesSz cx="4610100" cy="34607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g6Xy3fRikM7zKZUjMbwhpoakpY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fb5efc46e_0_29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1fb5efc46e_0_29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fb5efc46e_0_0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1fb5efc46e_0_0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3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fb5efc46e_0_15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1fb5efc46e_0_15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7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fb5efc46e_0_63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1fb5efc46e_0_63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fb5efc46e_0_76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1fb5efc46e_0_76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21ba79dce_0_5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221ba79dce_0_5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21ba79dce_0_0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21ba79dce_0_0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21ba79dce_0_18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21ba79dce_0_18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fb5efc46e_0_45:notes"/>
          <p:cNvSpPr txBox="1"/>
          <p:nvPr>
            <p:ph idx="1" type="body"/>
          </p:nvPr>
        </p:nvSpPr>
        <p:spPr>
          <a:xfrm>
            <a:off x="461000" y="1643850"/>
            <a:ext cx="36882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1fb5efc46e_0_45:notes"/>
          <p:cNvSpPr/>
          <p:nvPr>
            <p:ph idx="2" type="sldImg"/>
          </p:nvPr>
        </p:nvSpPr>
        <p:spPr>
          <a:xfrm>
            <a:off x="768500" y="259550"/>
            <a:ext cx="3073500" cy="1297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461000" y="1643850"/>
            <a:ext cx="3688075" cy="1557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768500" y="259550"/>
            <a:ext cx="3073550" cy="1297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0"/>
          <p:cNvSpPr txBox="1"/>
          <p:nvPr>
            <p:ph type="ctrTitle"/>
          </p:nvPr>
        </p:nvSpPr>
        <p:spPr>
          <a:xfrm>
            <a:off x="558190" y="838998"/>
            <a:ext cx="3493719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0"/>
          <p:cNvSpPr txBox="1"/>
          <p:nvPr>
            <p:ph idx="1" type="subTitle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0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0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1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1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1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2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3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1" type="body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2" type="body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3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4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/>
          <p:nvPr/>
        </p:nvSpPr>
        <p:spPr>
          <a:xfrm>
            <a:off x="0" y="0"/>
            <a:ext cx="4608195" cy="355600"/>
          </a:xfrm>
          <a:custGeom>
            <a:rect b="b" l="l" r="r" t="t"/>
            <a:pathLst>
              <a:path extrusionOk="0" h="355600" w="4608195">
                <a:moveTo>
                  <a:pt x="4608004" y="0"/>
                </a:moveTo>
                <a:lnTo>
                  <a:pt x="0" y="0"/>
                </a:lnTo>
                <a:lnTo>
                  <a:pt x="0" y="355180"/>
                </a:lnTo>
                <a:lnTo>
                  <a:pt x="4608004" y="355180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59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59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9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59"/>
          <p:cNvSpPr txBox="1"/>
          <p:nvPr>
            <p:ph idx="10" type="dt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9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8100">
              <a:lnSpc>
                <a:spcPct val="111666"/>
              </a:lnSpc>
              <a:spcBef>
                <a:spcPts val="0"/>
              </a:spcBef>
              <a:buNone/>
              <a:defRPr b="0" i="0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" Target="/ppt/slides/slide28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slide" Target="/ppt/slides/slide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slide" Target="/ppt/slides/slide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slide" Target="/ppt/slides/slide1.xml"/><Relationship Id="rId7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slide" Target="/ppt/slides/slide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slide" Target="/ppt/slides/slide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slide" Target="/ppt/slides/slide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" Target="/ppt/slides/slide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hyperlink" Target="https://drive.google.com/file/d/0Byy_mRDnLTHIYzVHN3lITzFhUkU/view" TargetMode="External"/><Relationship Id="rId6" Type="http://schemas.openxmlformats.org/officeDocument/2006/relationships/hyperlink" Target="https://drive.google.com/file/d/0Byy_mRDnLTHIYzVHN3lITzFhUkU/view" TargetMode="External"/><Relationship Id="rId7" Type="http://schemas.openxmlformats.org/officeDocument/2006/relationships/hyperlink" Target="https://drive.google.com/file/d/0Byy_mRDnLTHIYzVHN3lITzFhUkU/view" TargetMode="External"/><Relationship Id="rId8" Type="http://schemas.openxmlformats.org/officeDocument/2006/relationships/slide" Target="/ppt/slides/slide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slide" Target="/ppt/slides/slide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slide" Target="/ppt/slides/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hyperlink" Target="https://youtu.be/IbaHI38Ewws?t=36" TargetMode="External"/><Relationship Id="rId5" Type="http://schemas.openxmlformats.org/officeDocument/2006/relationships/hyperlink" Target="https://youtu.be/IbaHI38Ewws?t=36" TargetMode="External"/><Relationship Id="rId6" Type="http://schemas.openxmlformats.org/officeDocument/2006/relationships/hyperlink" Target="https://youtu.be/IbaHI38Ewws?t=36" TargetMode="External"/><Relationship Id="rId7" Type="http://schemas.openxmlformats.org/officeDocument/2006/relationships/slide" Target="/ppt/slides/slide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slide" Target="/ppt/slides/slide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1.xml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1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8.jpg"/><Relationship Id="rId6" Type="http://schemas.openxmlformats.org/officeDocument/2006/relationships/image" Target="../media/image42.png"/><Relationship Id="rId7" Type="http://schemas.openxmlformats.org/officeDocument/2006/relationships/image" Target="../media/image36.png"/><Relationship Id="rId8" Type="http://schemas.openxmlformats.org/officeDocument/2006/relationships/slide" Target="/ppt/slides/slide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slide" Target="/ppt/slides/slide1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slide" Target="/ppt/slides/slide1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slide" Target="/ppt/slides/slide1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1.xm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slide" Target="/ppt/slides/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/>
          <p:nvPr/>
        </p:nvSpPr>
        <p:spPr>
          <a:xfrm>
            <a:off x="87743" y="791235"/>
            <a:ext cx="4432935" cy="82550"/>
          </a:xfrm>
          <a:custGeom>
            <a:rect b="b" l="l" r="r" t="t"/>
            <a:pathLst>
              <a:path extrusionOk="0" h="82550" w="4432935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1"/>
          <p:cNvGrpSpPr/>
          <p:nvPr/>
        </p:nvGrpSpPr>
        <p:grpSpPr>
          <a:xfrm>
            <a:off x="87743" y="835656"/>
            <a:ext cx="4483367" cy="693120"/>
            <a:chOff x="87743" y="835656"/>
            <a:chExt cx="4483367" cy="693120"/>
          </a:xfrm>
        </p:grpSpPr>
        <p:pic>
          <p:nvPicPr>
            <p:cNvPr id="46" name="Google Shape;4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544" y="1427175"/>
              <a:ext cx="10159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9344" y="1414475"/>
              <a:ext cx="4381765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20310" y="841794"/>
              <a:ext cx="50800" cy="585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1"/>
            <p:cNvSpPr/>
            <p:nvPr/>
          </p:nvSpPr>
          <p:spPr>
            <a:xfrm>
              <a:off x="87743" y="835656"/>
              <a:ext cx="4432935" cy="642620"/>
            </a:xfrm>
            <a:custGeom>
              <a:rect b="b" l="l" r="r" t="t"/>
              <a:pathLst>
                <a:path extrusionOk="0" h="642619" w="4432935">
                  <a:moveTo>
                    <a:pt x="4432566" y="0"/>
                  </a:moveTo>
                  <a:lnTo>
                    <a:pt x="0" y="0"/>
                  </a:lnTo>
                  <a:lnTo>
                    <a:pt x="0" y="591519"/>
                  </a:lnTo>
                  <a:lnTo>
                    <a:pt x="4008" y="611243"/>
                  </a:lnTo>
                  <a:lnTo>
                    <a:pt x="14922" y="627396"/>
                  </a:lnTo>
                  <a:lnTo>
                    <a:pt x="31075" y="638310"/>
                  </a:lnTo>
                  <a:lnTo>
                    <a:pt x="50800" y="642319"/>
                  </a:lnTo>
                  <a:lnTo>
                    <a:pt x="4381765" y="642319"/>
                  </a:lnTo>
                  <a:lnTo>
                    <a:pt x="4401490" y="638310"/>
                  </a:lnTo>
                  <a:lnTo>
                    <a:pt x="4417643" y="627396"/>
                  </a:lnTo>
                  <a:lnTo>
                    <a:pt x="4428558" y="611243"/>
                  </a:lnTo>
                  <a:lnTo>
                    <a:pt x="4432566" y="591519"/>
                  </a:lnTo>
                  <a:lnTo>
                    <a:pt x="443256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520310" y="879893"/>
              <a:ext cx="0" cy="566420"/>
            </a:xfrm>
            <a:custGeom>
              <a:rect b="b" l="l" r="r" t="t"/>
              <a:pathLst>
                <a:path extrusionOk="0" h="566419" w="120000">
                  <a:moveTo>
                    <a:pt x="0" y="56633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520310" y="86719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20310" y="85449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20310" y="841793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1"/>
          <p:cNvSpPr txBox="1"/>
          <p:nvPr>
            <p:ph type="ctrTitle"/>
          </p:nvPr>
        </p:nvSpPr>
        <p:spPr>
          <a:xfrm>
            <a:off x="558190" y="838998"/>
            <a:ext cx="349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Basics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100"/>
              <a:t>AI verstehen Teil 1</a:t>
            </a:r>
            <a:endParaRPr sz="1100"/>
          </a:p>
        </p:txBody>
      </p:sp>
      <p:sp>
        <p:nvSpPr>
          <p:cNvPr id="55" name="Google Shape;55;p1"/>
          <p:cNvSpPr txBox="1"/>
          <p:nvPr/>
        </p:nvSpPr>
        <p:spPr>
          <a:xfrm>
            <a:off x="1382447" y="2528629"/>
            <a:ext cx="235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Roger Grosse	Chris Maddison	Juhan Bae	Silviu Pitis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University of Toronto, Fall 2020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1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57" name="Google Shape;57;p1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61" name="Google Shape;61;p1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94147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450">
            <a:spAutoFit/>
          </a:bodyPr>
          <a:lstStyle/>
          <a:p>
            <a:pPr indent="0" lvl="0" marL="313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similar to statistics...</a:t>
            </a:r>
            <a:endParaRPr/>
          </a:p>
          <a:p>
            <a:pPr indent="0" lvl="0" marL="452755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Both fields try to uncover patterns in data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37159" lvl="0" marL="589915" marR="3048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/>
              <a:t>Both fields draw heavily on calculus, probability, and linear algebra, and share many of the same core algorithms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13055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/>
              <a:t>But it’s not statistics!</a:t>
            </a:r>
            <a:endParaRPr/>
          </a:p>
          <a:p>
            <a:pPr indent="-137159" lvl="0" marL="589915" marR="214629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Stats is more concerned with helping scientists and policymakers draw good conclusions; ML is more concerned with building autonomous agents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37159" lvl="0" marL="589915" marR="292100" rtl="0" algn="l">
              <a:lnSpc>
                <a:spcPct val="12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Stats puts more emphasis on interpretability and mathematical rigor; ML puts more emphasis on predictive performance, scalability, and autonomy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612061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4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169" name="Google Shape;169;p14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4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73" name="Google Shape;173;p14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 to AI</a:t>
            </a:r>
            <a:endParaRPr/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96433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42678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237003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150">
            <a:spAutoFit/>
          </a:bodyPr>
          <a:lstStyle/>
          <a:p>
            <a:pPr indent="0" lvl="0" marL="313055" marR="431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Nowadays, “machine learning” is often brought up with “artificial intelligence” (AI)</a:t>
            </a:r>
            <a:endParaRPr/>
          </a:p>
          <a:p>
            <a:pPr indent="0" lvl="0" marL="313055" rtl="0" algn="l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None/>
            </a:pPr>
            <a:r>
              <a:rPr lang="en-US"/>
              <a:t>AI does not always imply a learning based system</a:t>
            </a:r>
            <a:endParaRPr/>
          </a:p>
          <a:p>
            <a:pPr indent="0" lvl="0" marL="452755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/>
              <a:t>Symbolic reasoning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2755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Rule based system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2755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Tree search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275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etc.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312420" marR="328295" rtl="0" algn="l">
              <a:lnSpc>
                <a:spcPct val="102600"/>
              </a:lnSpc>
              <a:spcBef>
                <a:spcPts val="1115"/>
              </a:spcBef>
              <a:spcAft>
                <a:spcPts val="0"/>
              </a:spcAft>
              <a:buNone/>
            </a:pPr>
            <a:r>
              <a:rPr lang="en-US"/>
              <a:t>Learning based system 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/>
              <a:t>learned based on the data </a:t>
            </a:r>
            <a:r>
              <a:rPr lang="en-US">
                <a:latin typeface="Lucida Sans"/>
                <a:ea typeface="Lucida Sans"/>
                <a:cs typeface="Lucida Sans"/>
                <a:sym typeface="Lucida Sans"/>
              </a:rPr>
              <a:t>→ </a:t>
            </a:r>
            <a:r>
              <a:rPr lang="en-US"/>
              <a:t>more flexibility, good at solving pattern recognition problems.</a:t>
            </a:r>
            <a:endParaRPr/>
          </a:p>
        </p:txBody>
      </p:sp>
      <p:grpSp>
        <p:nvGrpSpPr>
          <p:cNvPr id="184" name="Google Shape;184;p15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185" name="Google Shape;185;p15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5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89" name="Google Shape;189;p15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5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fb5efc46e_0_29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 to AI</a:t>
            </a:r>
            <a:endParaRPr/>
          </a:p>
        </p:txBody>
      </p:sp>
      <p:pic>
        <p:nvPicPr>
          <p:cNvPr id="196" name="Google Shape;196;g31fb5efc46e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96433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1fb5efc46e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42678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1fb5efc46e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2370035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fb5efc46e_0_29"/>
          <p:cNvSpPr txBox="1"/>
          <p:nvPr>
            <p:ph idx="1" type="body"/>
          </p:nvPr>
        </p:nvSpPr>
        <p:spPr>
          <a:xfrm>
            <a:off x="102527" y="668680"/>
            <a:ext cx="4404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150">
            <a:spAutoFit/>
          </a:bodyPr>
          <a:lstStyle/>
          <a:p>
            <a:pPr indent="0" lvl="0" marL="0" marR="328295" rtl="0" algn="l">
              <a:lnSpc>
                <a:spcPct val="102600"/>
              </a:lnSpc>
              <a:spcBef>
                <a:spcPts val="111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g31fb5efc46e_0_29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201" name="Google Shape;201;g31fb5efc46e_0_29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31fb5efc46e_0_29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31fb5efc46e_0_29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g31fb5efc46e_0_29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05" name="Google Shape;205;g31fb5efc46e_0_29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1fb5efc46e_0_29"/>
          <p:cNvSpPr txBox="1"/>
          <p:nvPr>
            <p:ph idx="12" type="sldNum"/>
          </p:nvPr>
        </p:nvSpPr>
        <p:spPr>
          <a:xfrm>
            <a:off x="4241558" y="3353673"/>
            <a:ext cx="31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/ 55</a:t>
            </a:r>
            <a:endParaRPr/>
          </a:p>
        </p:txBody>
      </p:sp>
      <p:pic>
        <p:nvPicPr>
          <p:cNvPr id="207" name="Google Shape;207;g31fb5efc46e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116" y="828592"/>
            <a:ext cx="3834140" cy="198779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1fb5efc46e_0_29"/>
          <p:cNvSpPr txBox="1"/>
          <p:nvPr/>
        </p:nvSpPr>
        <p:spPr>
          <a:xfrm>
            <a:off x="256650" y="2987275"/>
            <a:ext cx="2404500" cy="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Alexander Ecker @2024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 to human learning</a:t>
            </a:r>
            <a:endParaRPr/>
          </a:p>
        </p:txBody>
      </p:sp>
      <p:pic>
        <p:nvPicPr>
          <p:cNvPr id="214" name="Google Shape;2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949401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740814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2223516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133" y="2534132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 txBox="1"/>
          <p:nvPr/>
        </p:nvSpPr>
        <p:spPr>
          <a:xfrm>
            <a:off x="339432" y="838834"/>
            <a:ext cx="4207510" cy="180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Human learning is: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21590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Very data efficient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159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An entire multitasking system (vision, language, motor control, etc.)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15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Takes at least a few years :)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306705" rtl="0" algn="l">
              <a:lnSpc>
                <a:spcPct val="102600"/>
              </a:lnSpc>
              <a:spcBef>
                <a:spcPts val="1115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For serving specific purposes, machine learning doesn’t have to look like human learning in the end.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67945" rtl="0" algn="l">
              <a:lnSpc>
                <a:spcPct val="18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It may borrow ideas from biological systems, e.g., neural networks. It may perform better or worse than humans.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6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220" name="Google Shape;220;p16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6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24" name="Google Shape;224;p16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1209713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6650">
            <a:spAutoFit/>
          </a:bodyPr>
          <a:lstStyle/>
          <a:p>
            <a:pPr indent="0" lvl="0" marL="313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machine learning</a:t>
            </a:r>
            <a:endParaRPr/>
          </a:p>
          <a:p>
            <a:pPr indent="-137159" lvl="0" marL="589915" marR="35687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Supervised learning: </a:t>
            </a:r>
            <a:r>
              <a:rPr lang="en-US" sz="1000"/>
              <a:t>have labeled examples of the correct behavior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137159" lvl="0" marL="589915" marR="30480" rtl="0" algn="l">
              <a:lnSpc>
                <a:spcPct val="12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Reinforcement learning: </a:t>
            </a:r>
            <a:r>
              <a:rPr lang="en-US" sz="1000"/>
              <a:t>learning system (agent) interacts with the world and learns to maximize a scalar reward signal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275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Unsupervised learning: </a:t>
            </a:r>
            <a:r>
              <a:rPr lang="en-US" sz="1000"/>
              <a:t>no labeled examples – instead, looking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58991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for “interesting” patterns in the data</a:t>
            </a:r>
            <a:endParaRPr sz="1000"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234" name="Google Shape;234;p17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7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38" name="Google Shape;238;p17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machine learning</a:t>
            </a:r>
            <a:endParaRPr/>
          </a:p>
        </p:txBody>
      </p:sp>
      <p:pic>
        <p:nvPicPr>
          <p:cNvPr id="245" name="Google Shape;2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77952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8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313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1957 — Perceptron algorithm (implemented as a circuit!)</a:t>
            </a:r>
            <a:endParaRPr/>
          </a:p>
          <a:p>
            <a:pPr indent="0" lvl="0" marL="313055" marR="30480" rtl="0" algn="l">
              <a:lnSpc>
                <a:spcPct val="102699"/>
              </a:lnSpc>
              <a:spcBef>
                <a:spcPts val="295"/>
              </a:spcBef>
              <a:spcAft>
                <a:spcPts val="0"/>
              </a:spcAft>
              <a:buNone/>
            </a:pPr>
            <a:r>
              <a:rPr lang="en-US"/>
              <a:t>1959 — Arthur Samuel wrote a learning-based checkers program that could defeat him</a:t>
            </a:r>
            <a:endParaRPr/>
          </a:p>
          <a:p>
            <a:pPr indent="0" lvl="0" marL="313055" marR="181610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1969 — Minsky and Papert’s book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Perceptrons </a:t>
            </a:r>
            <a:r>
              <a:rPr lang="en-US"/>
              <a:t>(limitations of linear models)</a:t>
            </a:r>
            <a:endParaRPr/>
          </a:p>
          <a:p>
            <a:pPr indent="0" lvl="0" marL="313055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/>
              <a:t>1980s — Some foundational ideas</a:t>
            </a:r>
            <a:endParaRPr/>
          </a:p>
          <a:p>
            <a:pPr indent="0" lvl="0" marL="452755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Connectionist psychologists explored neural models of cognition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137159" lvl="0" marL="589915" marR="45720" rtl="0" algn="l">
              <a:lnSpc>
                <a:spcPct val="12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1984 — Leslie Valiant formalized the problem of learning as PAC learning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45275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1988 — Backpropagation (re-)discovered by Geoffrey Hinton and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589915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colleagues</a:t>
            </a:r>
            <a:endParaRPr sz="1000"/>
          </a:p>
          <a:p>
            <a:pPr indent="-137159" lvl="0" marL="589915" marR="78105" rtl="0" algn="l">
              <a:lnSpc>
                <a:spcPct val="12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/>
              <a:t>1988 — Judea Pearl’s book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Probabilistic Reasoning in Intelligent Systems </a:t>
            </a:r>
            <a:r>
              <a:rPr lang="en-US" sz="1000"/>
              <a:t>introduced Bayesian networks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98955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1371663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133" y="173353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18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251" name="Google Shape;251;p18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8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55" name="Google Shape;255;p18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8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machine learning</a:t>
            </a:r>
            <a:endParaRPr/>
          </a:p>
        </p:txBody>
      </p:sp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531634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9"/>
          <p:cNvSpPr txBox="1"/>
          <p:nvPr/>
        </p:nvSpPr>
        <p:spPr>
          <a:xfrm>
            <a:off x="377532" y="446149"/>
            <a:ext cx="3974465" cy="283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38100" marR="30480" rtl="0" algn="just">
              <a:lnSpc>
                <a:spcPct val="9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1990s — the “AI Winter”, a time of pessimism and low funding But looking back, the ’90s were also sort of a golden age for ML research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Markov chain Monte Carlo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variational inference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kernels and support vector machines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boosting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convolutional networks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401955" rtl="0" algn="l">
              <a:lnSpc>
                <a:spcPct val="110909"/>
              </a:lnSpc>
              <a:spcBef>
                <a:spcPts val="204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2000s — applied AI fields (vision, NLP, etc.) adopted ML 2010s — deep learning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37159" lvl="0" marL="314960" marR="662305" rtl="0" algn="l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2010–2012 — neural nets smashed previous records in speech-to-text and object recognition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increasing adoption by the tech industry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2016 — AlphaGo defeated the human Go champion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2018-now — generating photorealistic images and videos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2020 — GPT3 language model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now — increasing attention to ethical and societal implications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686778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1927212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133" y="208235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133" y="3170948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9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269" name="Google Shape;269;p19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9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9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/>
          <p:nvPr/>
        </p:nvSpPr>
        <p:spPr>
          <a:xfrm>
            <a:off x="125844" y="261631"/>
            <a:ext cx="395224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Computer vision: Object detection, semantic segmentation, pose estimation, and almost every other task is done with ML.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83" y="624865"/>
            <a:ext cx="1799864" cy="217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938" y="624526"/>
            <a:ext cx="1799989" cy="217261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0"/>
          <p:cNvSpPr txBox="1"/>
          <p:nvPr/>
        </p:nvSpPr>
        <p:spPr>
          <a:xfrm>
            <a:off x="125844" y="2759772"/>
            <a:ext cx="146685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Instance segmentation -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20"/>
          <p:cNvGrpSpPr/>
          <p:nvPr/>
        </p:nvGrpSpPr>
        <p:grpSpPr>
          <a:xfrm>
            <a:off x="1625598" y="2809796"/>
            <a:ext cx="348615" cy="101600"/>
            <a:chOff x="1625598" y="2809796"/>
            <a:chExt cx="348615" cy="101600"/>
          </a:xfrm>
        </p:grpSpPr>
        <p:sp>
          <p:nvSpPr>
            <p:cNvPr id="284" name="Google Shape;284;p20">
              <a:hlinkClick r:id="rId5"/>
            </p:cNvPr>
            <p:cNvSpPr/>
            <p:nvPr/>
          </p:nvSpPr>
          <p:spPr>
            <a:xfrm>
              <a:off x="1625598" y="2809796"/>
              <a:ext cx="348615" cy="101600"/>
            </a:xfrm>
            <a:custGeom>
              <a:rect b="b" l="l" r="r" t="t"/>
              <a:pathLst>
                <a:path extrusionOk="0" h="101600" w="348614">
                  <a:moveTo>
                    <a:pt x="297969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97969" y="101221"/>
                  </a:lnTo>
                  <a:lnTo>
                    <a:pt x="317620" y="97228"/>
                  </a:lnTo>
                  <a:lnTo>
                    <a:pt x="333713" y="86354"/>
                  </a:lnTo>
                  <a:lnTo>
                    <a:pt x="344586" y="70262"/>
                  </a:lnTo>
                  <a:lnTo>
                    <a:pt x="348579" y="50610"/>
                  </a:lnTo>
                  <a:lnTo>
                    <a:pt x="344586" y="30959"/>
                  </a:lnTo>
                  <a:lnTo>
                    <a:pt x="333713" y="14866"/>
                  </a:lnTo>
                  <a:lnTo>
                    <a:pt x="317620" y="3993"/>
                  </a:lnTo>
                  <a:lnTo>
                    <a:pt x="297969" y="0"/>
                  </a:lnTo>
                  <a:close/>
                </a:path>
              </a:pathLst>
            </a:custGeom>
            <a:solidFill>
              <a:srgbClr val="989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>
              <a:hlinkClick r:id="rId6"/>
            </p:cNvPr>
            <p:cNvSpPr/>
            <p:nvPr/>
          </p:nvSpPr>
          <p:spPr>
            <a:xfrm>
              <a:off x="1625598" y="2809796"/>
              <a:ext cx="348615" cy="101600"/>
            </a:xfrm>
            <a:custGeom>
              <a:rect b="b" l="l" r="r" t="t"/>
              <a:pathLst>
                <a:path extrusionOk="0" h="101600" w="348614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97969" y="0"/>
                  </a:lnTo>
                  <a:lnTo>
                    <a:pt x="317620" y="3993"/>
                  </a:lnTo>
                  <a:lnTo>
                    <a:pt x="333713" y="14866"/>
                  </a:lnTo>
                  <a:lnTo>
                    <a:pt x="344586" y="30959"/>
                  </a:lnTo>
                  <a:lnTo>
                    <a:pt x="348579" y="50610"/>
                  </a:lnTo>
                  <a:lnTo>
                    <a:pt x="344586" y="70262"/>
                  </a:lnTo>
                  <a:lnTo>
                    <a:pt x="333713" y="86354"/>
                  </a:lnTo>
                  <a:lnTo>
                    <a:pt x="317620" y="97228"/>
                  </a:lnTo>
                  <a:lnTo>
                    <a:pt x="297969" y="101221"/>
                  </a:lnTo>
                  <a:lnTo>
                    <a:pt x="50610" y="101221"/>
                  </a:lnTo>
                  <a:close/>
                </a:path>
              </a:pathLst>
            </a:custGeom>
            <a:noFill/>
            <a:ln cap="flat" cmpd="sng" w="10100">
              <a:solidFill>
                <a:srgbClr val="989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1682610" y="2841256"/>
              <a:ext cx="25400" cy="38100"/>
            </a:xfrm>
            <a:custGeom>
              <a:rect b="b" l="l" r="r" t="t"/>
              <a:pathLst>
                <a:path extrusionOk="0" h="38100" w="25400">
                  <a:moveTo>
                    <a:pt x="0" y="0"/>
                  </a:moveTo>
                  <a:lnTo>
                    <a:pt x="0" y="38100"/>
                  </a:lnTo>
                  <a:lnTo>
                    <a:pt x="25400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0"/>
          <p:cNvSpPr txBox="1"/>
          <p:nvPr/>
        </p:nvSpPr>
        <p:spPr>
          <a:xfrm>
            <a:off x="1726768" y="2797091"/>
            <a:ext cx="2095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20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289" name="Google Shape;289;p20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0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0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/>
        </p:nvSpPr>
        <p:spPr>
          <a:xfrm>
            <a:off x="125844" y="290993"/>
            <a:ext cx="4115435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Speech: Speech to text, personal assistants, speaker identification...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644" y="722211"/>
            <a:ext cx="2886075" cy="2157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1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02" name="Google Shape;302;p21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1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06" name="Google Shape;306;p21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/>
        </p:nvSpPr>
        <p:spPr>
          <a:xfrm>
            <a:off x="125844" y="457516"/>
            <a:ext cx="417957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NLP: Machine translation, sentiment analysis, topic modeling, spam filtering.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24" y="861047"/>
            <a:ext cx="3159760" cy="1747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22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15" name="Google Shape;315;p22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2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fb5efc46e_0_0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Kursorga</a:t>
            </a:r>
            <a:endParaRPr/>
          </a:p>
        </p:txBody>
      </p:sp>
      <p:sp>
        <p:nvSpPr>
          <p:cNvPr id="68" name="Google Shape;68;g31fb5efc46e_0_0"/>
          <p:cNvSpPr txBox="1"/>
          <p:nvPr/>
        </p:nvSpPr>
        <p:spPr>
          <a:xfrm>
            <a:off x="377532" y="761071"/>
            <a:ext cx="4020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381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Ablauf des Kurses: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Zwei Kursschienen pro Tag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Pro Kursschiene: Input, Notebooks, kleine Pause zwischendurch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Für die Notebooks: Pair programming oder alleine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Feedback Bogen am Ende von jedem Tag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Kurs Vibes</a:t>
            </a: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Stellt eure Fragen!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Nutzt GPT, Claude,... zum Lernen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Jargon Catching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-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Kurssprache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5965" rtl="0" algn="l">
              <a:lnSpc>
                <a:spcPct val="1079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g31fb5efc46e_0_0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70" name="Google Shape;70;g31fb5efc46e_0_0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g31fb5efc46e_0_0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1fb5efc46e_0_0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g31fb5efc46e_0_0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74" name="Google Shape;74;g31fb5efc46e_0_0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31fb5efc46e_0_0"/>
          <p:cNvSpPr txBox="1"/>
          <p:nvPr/>
        </p:nvSpPr>
        <p:spPr>
          <a:xfrm>
            <a:off x="4266958" y="3353673"/>
            <a:ext cx="288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rPr>
              <a:t>12 / 55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/>
        </p:nvSpPr>
        <p:spPr>
          <a:xfrm>
            <a:off x="95300" y="62405"/>
            <a:ext cx="119951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Playing Games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44" y="557273"/>
            <a:ext cx="4330959" cy="216547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3"/>
          <p:cNvSpPr txBox="1"/>
          <p:nvPr/>
        </p:nvSpPr>
        <p:spPr>
          <a:xfrm>
            <a:off x="125844" y="2915664"/>
            <a:ext cx="593090" cy="191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DOTA2 -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23"/>
          <p:cNvGrpSpPr/>
          <p:nvPr/>
        </p:nvGrpSpPr>
        <p:grpSpPr>
          <a:xfrm>
            <a:off x="752384" y="2965688"/>
            <a:ext cx="348615" cy="101600"/>
            <a:chOff x="752384" y="2965688"/>
            <a:chExt cx="348615" cy="101600"/>
          </a:xfrm>
        </p:grpSpPr>
        <p:sp>
          <p:nvSpPr>
            <p:cNvPr id="329" name="Google Shape;329;p23">
              <a:hlinkClick r:id="rId4"/>
            </p:cNvPr>
            <p:cNvSpPr/>
            <p:nvPr/>
          </p:nvSpPr>
          <p:spPr>
            <a:xfrm>
              <a:off x="752384" y="2965688"/>
              <a:ext cx="348615" cy="101600"/>
            </a:xfrm>
            <a:custGeom>
              <a:rect b="b" l="l" r="r" t="t"/>
              <a:pathLst>
                <a:path extrusionOk="0" h="101600" w="348615">
                  <a:moveTo>
                    <a:pt x="297969" y="0"/>
                  </a:moveTo>
                  <a:lnTo>
                    <a:pt x="50610" y="0"/>
                  </a:lnTo>
                  <a:lnTo>
                    <a:pt x="30959" y="3993"/>
                  </a:lnTo>
                  <a:lnTo>
                    <a:pt x="14866" y="14866"/>
                  </a:lnTo>
                  <a:lnTo>
                    <a:pt x="3993" y="30959"/>
                  </a:lnTo>
                  <a:lnTo>
                    <a:pt x="0" y="50610"/>
                  </a:lnTo>
                  <a:lnTo>
                    <a:pt x="3993" y="70262"/>
                  </a:lnTo>
                  <a:lnTo>
                    <a:pt x="14866" y="86354"/>
                  </a:lnTo>
                  <a:lnTo>
                    <a:pt x="30959" y="97228"/>
                  </a:lnTo>
                  <a:lnTo>
                    <a:pt x="50610" y="101221"/>
                  </a:lnTo>
                  <a:lnTo>
                    <a:pt x="297969" y="101221"/>
                  </a:lnTo>
                  <a:lnTo>
                    <a:pt x="317620" y="97228"/>
                  </a:lnTo>
                  <a:lnTo>
                    <a:pt x="333713" y="86354"/>
                  </a:lnTo>
                  <a:lnTo>
                    <a:pt x="344586" y="70262"/>
                  </a:lnTo>
                  <a:lnTo>
                    <a:pt x="348579" y="50610"/>
                  </a:lnTo>
                  <a:lnTo>
                    <a:pt x="344586" y="30959"/>
                  </a:lnTo>
                  <a:lnTo>
                    <a:pt x="333713" y="14866"/>
                  </a:lnTo>
                  <a:lnTo>
                    <a:pt x="317620" y="3993"/>
                  </a:lnTo>
                  <a:lnTo>
                    <a:pt x="297969" y="0"/>
                  </a:lnTo>
                  <a:close/>
                </a:path>
              </a:pathLst>
            </a:custGeom>
            <a:solidFill>
              <a:srgbClr val="989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>
              <a:hlinkClick r:id="rId5"/>
            </p:cNvPr>
            <p:cNvSpPr/>
            <p:nvPr/>
          </p:nvSpPr>
          <p:spPr>
            <a:xfrm>
              <a:off x="752384" y="2965688"/>
              <a:ext cx="348615" cy="101600"/>
            </a:xfrm>
            <a:custGeom>
              <a:rect b="b" l="l" r="r" t="t"/>
              <a:pathLst>
                <a:path extrusionOk="0" h="101600" w="348615">
                  <a:moveTo>
                    <a:pt x="50610" y="101221"/>
                  </a:moveTo>
                  <a:lnTo>
                    <a:pt x="30959" y="97228"/>
                  </a:lnTo>
                  <a:lnTo>
                    <a:pt x="14866" y="86354"/>
                  </a:lnTo>
                  <a:lnTo>
                    <a:pt x="3993" y="70262"/>
                  </a:lnTo>
                  <a:lnTo>
                    <a:pt x="0" y="50610"/>
                  </a:lnTo>
                  <a:lnTo>
                    <a:pt x="3993" y="30959"/>
                  </a:lnTo>
                  <a:lnTo>
                    <a:pt x="14866" y="14866"/>
                  </a:lnTo>
                  <a:lnTo>
                    <a:pt x="30959" y="3993"/>
                  </a:lnTo>
                  <a:lnTo>
                    <a:pt x="50610" y="0"/>
                  </a:lnTo>
                  <a:lnTo>
                    <a:pt x="297969" y="0"/>
                  </a:lnTo>
                  <a:lnTo>
                    <a:pt x="317620" y="3993"/>
                  </a:lnTo>
                  <a:lnTo>
                    <a:pt x="333713" y="14866"/>
                  </a:lnTo>
                  <a:lnTo>
                    <a:pt x="344586" y="30959"/>
                  </a:lnTo>
                  <a:lnTo>
                    <a:pt x="348579" y="50610"/>
                  </a:lnTo>
                  <a:lnTo>
                    <a:pt x="344586" y="70262"/>
                  </a:lnTo>
                  <a:lnTo>
                    <a:pt x="333713" y="86354"/>
                  </a:lnTo>
                  <a:lnTo>
                    <a:pt x="317620" y="97228"/>
                  </a:lnTo>
                  <a:lnTo>
                    <a:pt x="297969" y="101221"/>
                  </a:lnTo>
                  <a:lnTo>
                    <a:pt x="50610" y="101221"/>
                  </a:lnTo>
                  <a:close/>
                </a:path>
              </a:pathLst>
            </a:custGeom>
            <a:noFill/>
            <a:ln cap="flat" cmpd="sng" w="10100">
              <a:solidFill>
                <a:srgbClr val="989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809383" y="2997148"/>
              <a:ext cx="25400" cy="38100"/>
            </a:xfrm>
            <a:custGeom>
              <a:rect b="b" l="l" r="r" t="t"/>
              <a:pathLst>
                <a:path extrusionOk="0" h="38100" w="25400">
                  <a:moveTo>
                    <a:pt x="0" y="0"/>
                  </a:moveTo>
                  <a:lnTo>
                    <a:pt x="0" y="38100"/>
                  </a:lnTo>
                  <a:lnTo>
                    <a:pt x="25400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3"/>
          <p:cNvSpPr txBox="1"/>
          <p:nvPr/>
        </p:nvSpPr>
        <p:spPr>
          <a:xfrm>
            <a:off x="853554" y="2952983"/>
            <a:ext cx="20955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23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34" name="Google Shape;334;p23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3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38" name="Google Shape;338;p23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3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/>
          <p:nvPr/>
        </p:nvSpPr>
        <p:spPr>
          <a:xfrm>
            <a:off x="0" y="0"/>
            <a:ext cx="4608195" cy="582930"/>
          </a:xfrm>
          <a:custGeom>
            <a:rect b="b" l="l" r="r" t="t"/>
            <a:pathLst>
              <a:path extrusionOk="0" h="582930" w="4608195">
                <a:moveTo>
                  <a:pt x="4608004" y="0"/>
                </a:moveTo>
                <a:lnTo>
                  <a:pt x="0" y="0"/>
                </a:lnTo>
                <a:lnTo>
                  <a:pt x="0" y="582929"/>
                </a:lnTo>
                <a:lnTo>
                  <a:pt x="4608004" y="582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95300" y="62405"/>
            <a:ext cx="3907154" cy="47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12700" marR="508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E-commerce &amp; Recommender Systems : Amazon, netflix, ...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24" y="941108"/>
            <a:ext cx="2324100" cy="192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4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48" name="Google Shape;348;p24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4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52" name="Google Shape;352;p24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fb5efc46e_0_15"/>
          <p:cNvSpPr/>
          <p:nvPr/>
        </p:nvSpPr>
        <p:spPr>
          <a:xfrm>
            <a:off x="0" y="0"/>
            <a:ext cx="4608195" cy="582930"/>
          </a:xfrm>
          <a:custGeom>
            <a:rect b="b" l="l" r="r" t="t"/>
            <a:pathLst>
              <a:path extrusionOk="0" h="582930" w="4608195">
                <a:moveTo>
                  <a:pt x="4608004" y="0"/>
                </a:moveTo>
                <a:lnTo>
                  <a:pt x="0" y="0"/>
                </a:lnTo>
                <a:lnTo>
                  <a:pt x="0" y="582929"/>
                </a:lnTo>
                <a:lnTo>
                  <a:pt x="4608004" y="582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1fb5efc46e_0_15"/>
          <p:cNvSpPr txBox="1"/>
          <p:nvPr/>
        </p:nvSpPr>
        <p:spPr>
          <a:xfrm>
            <a:off x="95300" y="62405"/>
            <a:ext cx="39072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marR="5080" rtl="0" algn="l">
              <a:lnSpc>
                <a:spcPct val="10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Large Language Models (Chat GPT, Claude,...)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g31fb5efc46e_0_15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361" name="Google Shape;361;g31fb5efc46e_0_15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31fb5efc46e_0_15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g31fb5efc46e_0_15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g31fb5efc46e_0_15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65" name="Google Shape;365;g31fb5efc46e_0_15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1fb5efc46e_0_15"/>
          <p:cNvSpPr txBox="1"/>
          <p:nvPr>
            <p:ph idx="12" type="sldNum"/>
          </p:nvPr>
        </p:nvSpPr>
        <p:spPr>
          <a:xfrm>
            <a:off x="4241558" y="3353673"/>
            <a:ext cx="31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 / 55</a:t>
            </a:r>
            <a:endParaRPr/>
          </a:p>
        </p:txBody>
      </p:sp>
      <p:pic>
        <p:nvPicPr>
          <p:cNvPr id="367" name="Google Shape;367;g31fb5efc46e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35330"/>
            <a:ext cx="4305298" cy="209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Workflow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100444" y="617916"/>
            <a:ext cx="44082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ML workflow sketch: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Should I use ML on this problem?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4659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Is there a pattern to detect?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4659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Can I solve it analytically?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465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Do I have data?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2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Gather and organize data.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4659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Preprocessing, cleaning, visualizing.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3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Establishing a baseline.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3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Choosing a model, loss, ...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3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Optimization (could be simple, could be a Phd...).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3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Hyperparameter search.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76530" lvl="0" marL="314325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3333B2"/>
              </a:buClr>
              <a:buSzPts val="1100"/>
              <a:buFont typeface="Calibri"/>
              <a:buAutoNum type="arabicPeriod" startAt="3"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Analyze performance &amp; mistakes, and iterate back to step 4 (or 2).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27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75" name="Google Shape;375;p27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7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79" name="Google Shape;379;p27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7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machine learning systems</a:t>
            </a:r>
            <a:endParaRPr/>
          </a:p>
        </p:txBody>
      </p:sp>
      <p:pic>
        <p:nvPicPr>
          <p:cNvPr id="386" name="Google Shape;3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921029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>
            <p:ph idx="1" type="body"/>
          </p:nvPr>
        </p:nvSpPr>
        <p:spPr>
          <a:xfrm>
            <a:off x="102527" y="668680"/>
            <a:ext cx="4405045" cy="225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825">
            <a:spAutoFit/>
          </a:bodyPr>
          <a:lstStyle/>
          <a:p>
            <a:pPr indent="0" lvl="0" marL="313055" marR="311785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will often need to derive an algorithm (with pencil and paper), and then translate the math into code.</a:t>
            </a:r>
            <a:endParaRPr/>
          </a:p>
          <a:p>
            <a:pPr indent="0" lvl="0" marL="313055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lang="en-US"/>
              <a:t>Array processing (NumPy)</a:t>
            </a:r>
            <a:endParaRPr/>
          </a:p>
          <a:p>
            <a:pPr indent="-137159" lvl="0" marL="589915" marR="3048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vectorize </a:t>
            </a:r>
            <a:r>
              <a:rPr lang="en-US" sz="1000"/>
              <a:t>computations (express them in terms of matrix/vector operations) to exploit hardware efficiency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2755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/>
              <a:t>This also makes your code cleaner and more readable!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282890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544" y="2161045"/>
            <a:ext cx="1082741" cy="560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4510" y="2106474"/>
            <a:ext cx="1498052" cy="66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70173" y="2371913"/>
            <a:ext cx="771736" cy="138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28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393" name="Google Shape;393;p28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8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397" name="Google Shape;397;p28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machine learning systems</a:t>
            </a:r>
            <a:endParaRPr/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100220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9"/>
          <p:cNvSpPr txBox="1"/>
          <p:nvPr/>
        </p:nvSpPr>
        <p:spPr>
          <a:xfrm>
            <a:off x="377532" y="891667"/>
            <a:ext cx="412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Neural net frameworks: PyTorch, TensorFlow, JAX, etc.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automatic differentiation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compiling computation graphs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libraries of algorithms and network primitives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support for graphics processing units (GPUs)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29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407" name="Google Shape;407;p29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9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fb5efc46e_0_63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Ein paar ML Anwendungen basics</a:t>
            </a:r>
            <a:endParaRPr/>
          </a:p>
        </p:txBody>
      </p:sp>
      <p:pic>
        <p:nvPicPr>
          <p:cNvPr id="418" name="Google Shape;418;g31fb5efc46e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100220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1fb5efc46e_0_63"/>
          <p:cNvSpPr txBox="1"/>
          <p:nvPr/>
        </p:nvSpPr>
        <p:spPr>
          <a:xfrm>
            <a:off x="377532" y="891667"/>
            <a:ext cx="412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Neural net frameworks: PyTorch, TensorFlow, JAX, etc.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automatic differentiation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compiling computation graphs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libraries of algorithms and network primitives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support for graphics processing units (GPUs)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g31fb5efc46e_0_63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421" name="Google Shape;421;g31fb5efc46e_0_63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g31fb5efc46e_0_63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31fb5efc46e_0_63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g31fb5efc46e_0_63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425" name="Google Shape;425;g31fb5efc46e_0_63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1fb5efc46e_0_63"/>
          <p:cNvSpPr txBox="1"/>
          <p:nvPr>
            <p:ph idx="12" type="sldNum"/>
          </p:nvPr>
        </p:nvSpPr>
        <p:spPr>
          <a:xfrm>
            <a:off x="4241558" y="3353673"/>
            <a:ext cx="31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 / 55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fb5efc46e_0_76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machine learning systems</a:t>
            </a:r>
            <a:endParaRPr/>
          </a:p>
        </p:txBody>
      </p:sp>
      <p:pic>
        <p:nvPicPr>
          <p:cNvPr id="432" name="Google Shape;432;g31fb5efc46e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1002207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1fb5efc46e_0_76"/>
          <p:cNvSpPr txBox="1"/>
          <p:nvPr/>
        </p:nvSpPr>
        <p:spPr>
          <a:xfrm>
            <a:off x="377532" y="891667"/>
            <a:ext cx="412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Neural net frameworks: PyTorch, TensorFlow, JAX, etc.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automatic differentiation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compiling computation graphs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libraries of algorithms and network primitives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support for graphics processing units (GPUs)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g31fb5efc46e_0_76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435" name="Google Shape;435;g31fb5efc46e_0_76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31fb5efc46e_0_76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31fb5efc46e_0_76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g31fb5efc46e_0_76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439" name="Google Shape;439;g31fb5efc46e_0_76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1fb5efc46e_0_76"/>
          <p:cNvSpPr txBox="1"/>
          <p:nvPr>
            <p:ph idx="12" type="sldNum"/>
          </p:nvPr>
        </p:nvSpPr>
        <p:spPr>
          <a:xfrm>
            <a:off x="4241558" y="3353673"/>
            <a:ext cx="314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 / 55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/>
        </p:nvSpPr>
        <p:spPr>
          <a:xfrm>
            <a:off x="95300" y="62405"/>
            <a:ext cx="87503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2207679" y="1395182"/>
            <a:ext cx="19304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4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" name="Google Shape;447;p58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448" name="Google Shape;448;p58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8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58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452" name="Google Shape;452;p58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8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55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1ba79dce_0_5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Kursorga</a:t>
            </a:r>
            <a:endParaRPr/>
          </a:p>
        </p:txBody>
      </p:sp>
      <p:sp>
        <p:nvSpPr>
          <p:cNvPr id="81" name="Google Shape;81;g3221ba79dce_0_5"/>
          <p:cNvSpPr txBox="1"/>
          <p:nvPr/>
        </p:nvSpPr>
        <p:spPr>
          <a:xfrm>
            <a:off x="377532" y="761071"/>
            <a:ext cx="402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735965" rtl="0" algn="l">
              <a:lnSpc>
                <a:spcPct val="1079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g3221ba79dce_0_5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83" name="Google Shape;83;g3221ba79dce_0_5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221ba79dce_0_5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221ba79dce_0_5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g3221ba79dce_0_5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87" name="Google Shape;87;g3221ba79dce_0_5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3221ba79dce_0_5"/>
          <p:cNvSpPr txBox="1"/>
          <p:nvPr/>
        </p:nvSpPr>
        <p:spPr>
          <a:xfrm>
            <a:off x="4266958" y="3353673"/>
            <a:ext cx="288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rPr>
              <a:t>12 / 55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g3221ba79dc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2812"/>
            <a:ext cx="3936364" cy="276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1ba79dce_0_0"/>
          <p:cNvSpPr txBox="1"/>
          <p:nvPr>
            <p:ph type="title"/>
          </p:nvPr>
        </p:nvSpPr>
        <p:spPr>
          <a:xfrm>
            <a:off x="95300" y="62405"/>
            <a:ext cx="3167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Kursablauf</a:t>
            </a:r>
            <a:endParaRPr/>
          </a:p>
        </p:txBody>
      </p:sp>
      <p:sp>
        <p:nvSpPr>
          <p:cNvPr id="95" name="Google Shape;95;g3221ba79dce_0_0"/>
          <p:cNvSpPr txBox="1"/>
          <p:nvPr>
            <p:ph idx="1" type="body"/>
          </p:nvPr>
        </p:nvSpPr>
        <p:spPr>
          <a:xfrm>
            <a:off x="102527" y="668680"/>
            <a:ext cx="4404900" cy="939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Menschen, die an Teil 1 und 2 teilnehmen können ihr Projekt auf der zweiten Hälfte weiterführen.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Materialien gibt es auf GitHub (Link gibt es per Mail). Hat jemand noch kein GitHub?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21ba79dce_0_18"/>
          <p:cNvSpPr txBox="1"/>
          <p:nvPr>
            <p:ph type="ctrTitle"/>
          </p:nvPr>
        </p:nvSpPr>
        <p:spPr>
          <a:xfrm>
            <a:off x="558190" y="838998"/>
            <a:ext cx="34938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things first, wer seid ihr!</a:t>
            </a:r>
            <a:endParaRPr/>
          </a:p>
        </p:txBody>
      </p:sp>
      <p:sp>
        <p:nvSpPr>
          <p:cNvPr id="101" name="Google Shape;101;g3221ba79dce_0_18"/>
          <p:cNvSpPr txBox="1"/>
          <p:nvPr>
            <p:ph idx="1" type="subTitle"/>
          </p:nvPr>
        </p:nvSpPr>
        <p:spPr>
          <a:xfrm>
            <a:off x="691515" y="1938020"/>
            <a:ext cx="32271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/>
        </p:nvSpPr>
        <p:spPr>
          <a:xfrm>
            <a:off x="125844" y="483411"/>
            <a:ext cx="4357370" cy="2048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What is learning?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49530" lvl="0" marL="12700" marR="2971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”The activity or process of gaining knowledge or skill by studying, practicing, being taught, or experiencing something.”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None/>
            </a:pP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Merriam Webster dictionary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45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49530" lvl="0" marL="12700" marR="5715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“A computer program is said to learn from experience E with respect to some class of tasks T and performance measure P, if its performance at tasks in T, as measured by P, improves with experience E.”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i="1" lang="en-US" sz="1100">
                <a:latin typeface="Calibri"/>
                <a:ea typeface="Calibri"/>
                <a:cs typeface="Calibri"/>
                <a:sym typeface="Calibri"/>
              </a:rPr>
              <a:t>Tom Mitchell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1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>
            <p:ph idx="12" type="sldNum"/>
          </p:nvPr>
        </p:nvSpPr>
        <p:spPr>
          <a:xfrm>
            <a:off x="4241558" y="3353673"/>
            <a:ext cx="3143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81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55</a:t>
            </a:r>
            <a:endParaRPr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8465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 txBox="1"/>
          <p:nvPr/>
        </p:nvSpPr>
        <p:spPr>
          <a:xfrm>
            <a:off x="377532" y="761071"/>
            <a:ext cx="402018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381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For many problems, it’s difficult to program the correct behavior by hand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recognizing people and objects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understanding human speech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735965" rtl="0" algn="l">
              <a:lnSpc>
                <a:spcPct val="1079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Machine learning approach: program an algorithm to automatically learn from data, or from experience Why might you want to use a learning algorithm?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53738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189924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2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4266958" y="3353673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rPr>
              <a:t>12 / 55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fb5efc46e_0_45"/>
          <p:cNvSpPr txBox="1"/>
          <p:nvPr>
            <p:ph type="title"/>
          </p:nvPr>
        </p:nvSpPr>
        <p:spPr>
          <a:xfrm>
            <a:off x="95300" y="62405"/>
            <a:ext cx="3167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grpSp>
        <p:nvGrpSpPr>
          <p:cNvPr id="135" name="Google Shape;135;g31fb5efc46e_0_45"/>
          <p:cNvGrpSpPr/>
          <p:nvPr/>
        </p:nvGrpSpPr>
        <p:grpSpPr>
          <a:xfrm>
            <a:off x="0" y="3349777"/>
            <a:ext cx="4608016" cy="106679"/>
            <a:chOff x="0" y="3349777"/>
            <a:chExt cx="4608016" cy="106679"/>
          </a:xfrm>
        </p:grpSpPr>
        <p:sp>
          <p:nvSpPr>
            <p:cNvPr id="136" name="Google Shape;136;g31fb5efc46e_0_45"/>
            <p:cNvSpPr/>
            <p:nvPr/>
          </p:nvSpPr>
          <p:spPr>
            <a:xfrm>
              <a:off x="0" y="3349777"/>
              <a:ext cx="1536065" cy="106679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g31fb5efc46e_0_45"/>
            <p:cNvSpPr/>
            <p:nvPr/>
          </p:nvSpPr>
          <p:spPr>
            <a:xfrm>
              <a:off x="1535976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31fb5efc46e_0_45"/>
            <p:cNvSpPr/>
            <p:nvPr/>
          </p:nvSpPr>
          <p:spPr>
            <a:xfrm>
              <a:off x="3071952" y="3349777"/>
              <a:ext cx="1536064" cy="106679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31fb5efc46e_0_45"/>
          <p:cNvSpPr txBox="1"/>
          <p:nvPr>
            <p:ph idx="11" type="ftr"/>
          </p:nvPr>
        </p:nvSpPr>
        <p:spPr>
          <a:xfrm>
            <a:off x="395465" y="3353673"/>
            <a:ext cx="745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40" name="Google Shape;140;g31fb5efc46e_0_45"/>
          <p:cNvSpPr txBox="1"/>
          <p:nvPr/>
        </p:nvSpPr>
        <p:spPr>
          <a:xfrm>
            <a:off x="2020849" y="3353673"/>
            <a:ext cx="5664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31fb5efc46e_0_45"/>
          <p:cNvSpPr txBox="1"/>
          <p:nvPr/>
        </p:nvSpPr>
        <p:spPr>
          <a:xfrm>
            <a:off x="4266958" y="3353673"/>
            <a:ext cx="2889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rPr>
              <a:t>12 / 55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31fb5efc46e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8818"/>
            <a:ext cx="4305302" cy="184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1fb5efc46e_0_45"/>
          <p:cNvSpPr txBox="1"/>
          <p:nvPr/>
        </p:nvSpPr>
        <p:spPr>
          <a:xfrm>
            <a:off x="340050" y="2903875"/>
            <a:ext cx="2835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Alexander Ecker @2024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95300" y="62405"/>
            <a:ext cx="3167379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33" y="846556"/>
            <a:ext cx="63233" cy="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/>
        </p:nvSpPr>
        <p:spPr>
          <a:xfrm>
            <a:off x="377532" y="761071"/>
            <a:ext cx="4020185" cy="202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0" lvl="0" marL="38100" marR="3048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For many problems, it’s difficult to program the correct behavior by hand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recognizing people and objects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understanding human speech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38100" marR="735965" rtl="0" algn="l">
              <a:lnSpc>
                <a:spcPct val="1079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Machine learning approach: program an algorithm to automatically learn from data, or from experience Why might you want to use a learning algorithm?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hard to code up a solution by hand (e.g. vision, speech)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137159" lvl="0" marL="314960" marR="330835" rtl="0" algn="l">
              <a:lnSpc>
                <a:spcPct val="12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system needs to adapt to a changing environment (e.g. spam detection)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want the system to perform 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better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than the human programmers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900">
                <a:solidFill>
                  <a:srgbClr val="3333B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privacy/fairness (e.g. ranking search results)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33" y="1537385"/>
            <a:ext cx="63233" cy="6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133" y="1899247"/>
            <a:ext cx="63233" cy="63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3"/>
          <p:cNvGrpSpPr/>
          <p:nvPr/>
        </p:nvGrpSpPr>
        <p:grpSpPr>
          <a:xfrm>
            <a:off x="0" y="3349777"/>
            <a:ext cx="4608017" cy="106680"/>
            <a:chOff x="0" y="3349777"/>
            <a:chExt cx="4608017" cy="106680"/>
          </a:xfrm>
        </p:grpSpPr>
        <p:sp>
          <p:nvSpPr>
            <p:cNvPr id="154" name="Google Shape;154;p13"/>
            <p:cNvSpPr/>
            <p:nvPr/>
          </p:nvSpPr>
          <p:spPr>
            <a:xfrm>
              <a:off x="0" y="3349777"/>
              <a:ext cx="1536065" cy="106680"/>
            </a:xfrm>
            <a:custGeom>
              <a:rect b="b" l="l" r="r" t="t"/>
              <a:pathLst>
                <a:path extrusionOk="0" h="106679" w="1536065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A3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535976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071952" y="3349777"/>
              <a:ext cx="1536065" cy="106680"/>
            </a:xfrm>
            <a:custGeom>
              <a:rect b="b" l="l" r="r" t="t"/>
              <a:pathLst>
                <a:path extrusionOk="0" h="106679" w="1536064">
                  <a:moveTo>
                    <a:pt x="1535976" y="0"/>
                  </a:moveTo>
                  <a:lnTo>
                    <a:pt x="0" y="0"/>
                  </a:lnTo>
                  <a:lnTo>
                    <a:pt x="0" y="106222"/>
                  </a:lnTo>
                  <a:lnTo>
                    <a:pt x="1535976" y="106222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3"/>
          <p:cNvSpPr txBox="1"/>
          <p:nvPr>
            <p:ph idx="11" type="ftr"/>
          </p:nvPr>
        </p:nvSpPr>
        <p:spPr>
          <a:xfrm>
            <a:off x="395465" y="3353673"/>
            <a:ext cx="74549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ML (UofT)</a:t>
            </a:r>
            <a:endParaRPr/>
          </a:p>
        </p:txBody>
      </p:sp>
      <p:sp>
        <p:nvSpPr>
          <p:cNvPr id="158" name="Google Shape;158;p13"/>
          <p:cNvSpPr txBox="1"/>
          <p:nvPr/>
        </p:nvSpPr>
        <p:spPr>
          <a:xfrm>
            <a:off x="2020849" y="3353673"/>
            <a:ext cx="56642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rgbClr val="8E0000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CSC311-Lec1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4266958" y="3353673"/>
            <a:ext cx="288925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7A0000"/>
                </a:solidFill>
                <a:latin typeface="Calibri"/>
                <a:ea typeface="Calibri"/>
                <a:cs typeface="Calibri"/>
                <a:sym typeface="Calibri"/>
              </a:rPr>
              <a:t>12 / 55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2024-12-16T17:09:46Z</dcterms:created>
  <dc:creator>Roger Grosse   Chris Maddison   Juhan Bae   Silviu Pitis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2024-12-16T00:00:00Z</vt:filetime>
  </property>
  <property fmtid="{D5CDD505-2E9C-101B-9397-08002B2CF9AE}" pid="5" name="PTEX.Fullbanner">
    <vt:lpwstr>This is pdfTeX, Version 3.14159265-2.6-1.40.19 (TeX Live 2018) kpathsea version 6.3.0</vt:lpwstr>
  </property>
  <property fmtid="{D5CDD505-2E9C-101B-9397-08002B2CF9AE}" pid="6" name="Producer">
    <vt:lpwstr>pdfTeX-1.40.19</vt:lpwstr>
  </property>
</Properties>
</file>